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5" r:id="rId3"/>
    <p:sldId id="272" r:id="rId4"/>
    <p:sldId id="264" r:id="rId5"/>
    <p:sldId id="266" r:id="rId6"/>
    <p:sldId id="267" r:id="rId7"/>
    <p:sldId id="268" r:id="rId8"/>
    <p:sldId id="269" r:id="rId9"/>
    <p:sldId id="270" r:id="rId10"/>
    <p:sldId id="258" r:id="rId11"/>
    <p:sldId id="259"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182C84-526E-45C6-9AD9-052FF3228489}" type="datetimeFigureOut">
              <a:rPr lang="en-US" smtClean="0"/>
              <a:pPr/>
              <a:t>8/10/2018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9627DB-E4E7-4A1F-A5C7-A8940C5FCFE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N"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4F81CA-C6CA-46FA-AFEA-82D1CCDA48EF}" type="slidenum">
              <a:rPr lang="en-IN"/>
              <a:pPr fontAlgn="base">
                <a:spcBef>
                  <a:spcPct val="0"/>
                </a:spcBef>
                <a:spcAft>
                  <a:spcPct val="0"/>
                </a:spcAft>
              </a:pPr>
              <a:t>4</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9627DB-E4E7-4A1F-A5C7-A8940C5FCFEE}"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7C9B81F-C347-4BEF-BFDF-29C42F48304A}" type="datetimeFigureOut">
              <a:rPr lang="en-US" smtClean="0"/>
              <a:pPr/>
              <a:t>8/10/2018</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8/10/2018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8/10/2018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8/10/2018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8/10/2018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8/10/2018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8/10/2018</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C9B81F-C347-4BEF-BFDF-29C42F48304A}" type="datetimeFigureOut">
              <a:rPr lang="en-US" smtClean="0"/>
              <a:pPr/>
              <a:t>8/10/2018</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8/10/2018</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8/10/2018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8/10/2018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077200" y="6356350"/>
            <a:ext cx="609600" cy="365125"/>
          </a:xfrm>
        </p:spPr>
        <p:txBody>
          <a:bodyPr/>
          <a:lstStyle/>
          <a:p>
            <a:fld id="{042AED99-7FB4-404E-8A97-64753DCE42EC}" type="slidenum">
              <a:rPr kumimoji="0" lang="en-US" smtClean="0"/>
              <a:pPr/>
              <a:t>‹#›</a:t>
            </a:fld>
            <a:endParaRPr kumimoji="0"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8/10/2018</a:t>
            </a:fld>
            <a:endParaRPr lang="en-US" dirty="0">
              <a:solidFill>
                <a:schemeClr val="tx2">
                  <a:shade val="90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371600"/>
            <a:ext cx="7623048" cy="1143000"/>
          </a:xfrm>
        </p:spPr>
        <p:txBody>
          <a:bodyPr/>
          <a:lstStyle/>
          <a:p>
            <a:r>
              <a:rPr lang="en-US" dirty="0" smtClean="0"/>
              <a:t>Environmental Education</a:t>
            </a:r>
            <a:endParaRPr lang="en-US" dirty="0"/>
          </a:p>
        </p:txBody>
      </p:sp>
      <p:sp>
        <p:nvSpPr>
          <p:cNvPr id="3" name="Subtitle 2"/>
          <p:cNvSpPr>
            <a:spLocks noGrp="1"/>
          </p:cNvSpPr>
          <p:nvPr>
            <p:ph type="subTitle" idx="1"/>
          </p:nvPr>
        </p:nvSpPr>
        <p:spPr>
          <a:xfrm>
            <a:off x="533400" y="3228536"/>
            <a:ext cx="7924800" cy="2867464"/>
          </a:xfrm>
        </p:spPr>
        <p:txBody>
          <a:bodyPr>
            <a:normAutofit fontScale="92500" lnSpcReduction="20000"/>
          </a:bodyPr>
          <a:lstStyle/>
          <a:p>
            <a:pPr algn="l"/>
            <a:r>
              <a:rPr lang="en-US" dirty="0" smtClean="0">
                <a:solidFill>
                  <a:srgbClr val="FFFF00"/>
                </a:solidFill>
              </a:rPr>
              <a:t>Environmental Education </a:t>
            </a:r>
            <a:r>
              <a:rPr lang="en-US" dirty="0" smtClean="0"/>
              <a:t>is the study of the interaction of living things with the natural environment</a:t>
            </a:r>
          </a:p>
          <a:p>
            <a:pPr algn="l"/>
            <a:r>
              <a:rPr lang="en-US" dirty="0" smtClean="0"/>
              <a:t>The </a:t>
            </a:r>
            <a:r>
              <a:rPr lang="en-US" dirty="0" smtClean="0">
                <a:solidFill>
                  <a:srgbClr val="FFFF00"/>
                </a:solidFill>
              </a:rPr>
              <a:t>environment </a:t>
            </a:r>
            <a:r>
              <a:rPr lang="en-US" dirty="0" smtClean="0"/>
              <a:t>includes all conditions that surround living organisms:</a:t>
            </a:r>
          </a:p>
          <a:p>
            <a:pPr lvl="1" algn="l"/>
            <a:r>
              <a:rPr lang="en-US" dirty="0" smtClean="0"/>
              <a:t>Climate</a:t>
            </a:r>
          </a:p>
          <a:p>
            <a:pPr lvl="1" algn="l"/>
            <a:r>
              <a:rPr lang="en-US" dirty="0" smtClean="0"/>
              <a:t>Air and water quality</a:t>
            </a:r>
          </a:p>
          <a:p>
            <a:pPr lvl="1" algn="l"/>
            <a:r>
              <a:rPr lang="en-US" dirty="0" smtClean="0"/>
              <a:t>Soil and landforms</a:t>
            </a:r>
          </a:p>
          <a:p>
            <a:pPr lvl="1" algn="l"/>
            <a:r>
              <a:rPr lang="en-US" dirty="0" smtClean="0"/>
              <a:t>Presence of other living organisms</a:t>
            </a:r>
          </a:p>
          <a:p>
            <a:endParaRPr lang="en-US" dirty="0" smtClean="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Pollution</a:t>
            </a:r>
            <a:endParaRPr lang="en-US" dirty="0"/>
          </a:p>
        </p:txBody>
      </p:sp>
      <p:pic>
        <p:nvPicPr>
          <p:cNvPr id="4" name="Picture 4"/>
          <p:cNvPicPr>
            <a:picLocks noGrp="1" noChangeAspect="1" noChangeArrowheads="1"/>
          </p:cNvPicPr>
          <p:nvPr>
            <p:ph idx="1"/>
          </p:nvPr>
        </p:nvPicPr>
        <p:blipFill>
          <a:blip r:embed="rId3"/>
          <a:srcRect/>
          <a:stretch>
            <a:fillRect/>
          </a:stretch>
        </p:blipFill>
        <p:spPr bwMode="auto">
          <a:xfrm>
            <a:off x="1495809" y="2243668"/>
            <a:ext cx="6152381" cy="377242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watching</a:t>
            </a:r>
            <a:endParaRPr lang="en-US" dirty="0"/>
          </a:p>
        </p:txBody>
      </p:sp>
      <p:sp>
        <p:nvSpPr>
          <p:cNvPr id="3" name="Content Placeholder 2"/>
          <p:cNvSpPr>
            <a:spLocks noGrp="1"/>
          </p:cNvSpPr>
          <p:nvPr>
            <p:ph idx="1"/>
          </p:nvPr>
        </p:nvSpPr>
        <p:spPr/>
        <p:txBody>
          <a:bodyPr>
            <a:normAutofit/>
          </a:bodyPr>
          <a:lstStyle/>
          <a:p>
            <a:r>
              <a:rPr lang="en-US" sz="4000" dirty="0" smtClean="0">
                <a:solidFill>
                  <a:srgbClr val="00B050"/>
                </a:solidFill>
              </a:rPr>
              <a:t>Save Environment Save future</a:t>
            </a:r>
            <a:endParaRPr lang="en-US" sz="4000" dirty="0">
              <a:solidFill>
                <a:srgbClr val="00B05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defRPr/>
            </a:pPr>
            <a:r>
              <a:rPr lang="en-IN" dirty="0" smtClean="0"/>
              <a:t>As per Environment (Protection) Act 1986, </a:t>
            </a:r>
          </a:p>
          <a:p>
            <a:pPr marL="68580" indent="0" algn="just" fontAlgn="auto">
              <a:spcAft>
                <a:spcPts val="0"/>
              </a:spcAft>
              <a:buFont typeface="Wingdings 2" pitchFamily="18" charset="2"/>
              <a:buNone/>
              <a:defRPr/>
            </a:pPr>
            <a:r>
              <a:rPr lang="en-IN" dirty="0" smtClean="0"/>
              <a:t>   “ The sum total of water, air and land, the inter-relationships that exist among them and with the human beings , other living organisms &amp; materials.”</a:t>
            </a:r>
          </a:p>
          <a:p>
            <a:pPr algn="just"/>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pPr algn="ctr"/>
            <a:endParaRPr lang="en-US" dirty="0"/>
          </a:p>
        </p:txBody>
      </p:sp>
      <p:pic>
        <p:nvPicPr>
          <p:cNvPr id="2051" name="Picture 3"/>
          <p:cNvPicPr>
            <a:picLocks noChangeAspect="1" noChangeArrowheads="1"/>
          </p:cNvPicPr>
          <p:nvPr/>
        </p:nvPicPr>
        <p:blipFill>
          <a:blip r:embed="rId2"/>
          <a:srcRect/>
          <a:stretch>
            <a:fillRect/>
          </a:stretch>
        </p:blipFill>
        <p:spPr bwMode="auto">
          <a:xfrm>
            <a:off x="1474574" y="2133601"/>
            <a:ext cx="6374026" cy="37338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l="6235" t="18243" r="2596" b="35777"/>
          <a:stretch>
            <a:fillRect/>
          </a:stretch>
        </p:blipFill>
        <p:spPr bwMode="auto">
          <a:xfrm>
            <a:off x="684213" y="1989138"/>
            <a:ext cx="7821612" cy="2592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4088"/>
            <a:ext cx="7848600" cy="743712"/>
          </a:xfrm>
        </p:spPr>
        <p:txBody>
          <a:bodyPr>
            <a:normAutofit fontScale="90000"/>
          </a:bodyPr>
          <a:lstStyle/>
          <a:p>
            <a:endParaRPr lang="en-US" dirty="0"/>
          </a:p>
        </p:txBody>
      </p:sp>
      <p:sp>
        <p:nvSpPr>
          <p:cNvPr id="3" name="Content Placeholder 2"/>
          <p:cNvSpPr>
            <a:spLocks noGrp="1"/>
          </p:cNvSpPr>
          <p:nvPr>
            <p:ph idx="1"/>
          </p:nvPr>
        </p:nvSpPr>
        <p:spPr/>
        <p:txBody>
          <a:bodyPr>
            <a:normAutofit fontScale="92500"/>
          </a:bodyPr>
          <a:lstStyle/>
          <a:p>
            <a:r>
              <a:rPr lang="en-IN" sz="2800" dirty="0" smtClean="0"/>
              <a:t>Indian Culture is based on Principles of environmental Conservation</a:t>
            </a:r>
          </a:p>
          <a:p>
            <a:r>
              <a:rPr lang="en-IN" sz="2800" dirty="0" smtClean="0"/>
              <a:t>The concept of keeping forest reserves was first developed by </a:t>
            </a:r>
            <a:r>
              <a:rPr lang="en-IN" sz="2800" b="1" dirty="0" err="1" smtClean="0"/>
              <a:t>Kautilya</a:t>
            </a:r>
            <a:r>
              <a:rPr lang="en-IN" sz="2800" dirty="0" smtClean="0"/>
              <a:t>, an Indian scholar in the past.</a:t>
            </a:r>
          </a:p>
          <a:p>
            <a:r>
              <a:rPr lang="en-IN" sz="2800" dirty="0" smtClean="0"/>
              <a:t>Trees of different Nature are protected and preserved as </a:t>
            </a:r>
            <a:r>
              <a:rPr lang="en-IN" sz="2800" b="1" dirty="0" smtClean="0"/>
              <a:t>sacred groves </a:t>
            </a:r>
            <a:r>
              <a:rPr lang="en-IN" sz="2800" dirty="0" smtClean="0"/>
              <a:t>in most parts of the country. </a:t>
            </a:r>
          </a:p>
          <a:p>
            <a:r>
              <a:rPr lang="en-IN" sz="2800" dirty="0" smtClean="0"/>
              <a:t>Our Vedas are enriched with values of Sun, Water, Mountains, Rivers, Animals. </a:t>
            </a:r>
          </a:p>
          <a:p>
            <a:r>
              <a:rPr lang="en-IN" sz="2800" dirty="0" smtClean="0"/>
              <a:t>There is an unparalleled example of </a:t>
            </a:r>
            <a:r>
              <a:rPr lang="en-IN" sz="2800" b="1" dirty="0" smtClean="0"/>
              <a:t>“</a:t>
            </a:r>
            <a:r>
              <a:rPr lang="en-IN" sz="2800" b="1" dirty="0" err="1" smtClean="0"/>
              <a:t>Chipko</a:t>
            </a:r>
            <a:r>
              <a:rPr lang="en-IN" sz="2800" b="1" dirty="0" smtClean="0"/>
              <a:t> Movement”</a:t>
            </a:r>
            <a:r>
              <a:rPr lang="en-IN" sz="2800" dirty="0" smtClean="0"/>
              <a:t> in 1973 for </a:t>
            </a:r>
            <a:r>
              <a:rPr lang="en-IN" sz="2800" dirty="0" err="1" smtClean="0"/>
              <a:t>Khejri</a:t>
            </a:r>
            <a:r>
              <a:rPr lang="en-IN" sz="2800" dirty="0" smtClean="0"/>
              <a:t> tree.</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solidFill>
                  <a:srgbClr val="FF0000"/>
                </a:solidFill>
              </a:rPr>
              <a:t>Ecology </a:t>
            </a:r>
            <a:r>
              <a:rPr lang="en-US" dirty="0" smtClean="0"/>
              <a:t>is the scientific study of the distributions, abundance, and relations of organisms and their interactions with the environment. </a:t>
            </a:r>
            <a:endParaRPr lang="en-US" dirty="0" smtClean="0"/>
          </a:p>
          <a:p>
            <a:r>
              <a:rPr lang="en-US" dirty="0" smtClean="0"/>
              <a:t>Ecology </a:t>
            </a:r>
            <a:r>
              <a:rPr lang="en-US" dirty="0" smtClean="0"/>
              <a:t>includes the study of plant and animal populations, plant and animal communities, and ecosystems. </a:t>
            </a:r>
          </a:p>
          <a:p>
            <a:endParaRPr lang="en-US" dirty="0" smtClean="0"/>
          </a:p>
          <a:p>
            <a:pPr algn="just"/>
            <a:r>
              <a:rPr lang="en-US" b="1" dirty="0" smtClean="0">
                <a:solidFill>
                  <a:srgbClr val="FF0000"/>
                </a:solidFill>
              </a:rPr>
              <a:t>Ecosystems</a:t>
            </a:r>
            <a:r>
              <a:rPr lang="en-US" dirty="0" smtClean="0"/>
              <a:t> describe the </a:t>
            </a:r>
            <a:r>
              <a:rPr lang="en-US" dirty="0" smtClean="0"/>
              <a:t>relations </a:t>
            </a:r>
            <a:r>
              <a:rPr lang="en-US" dirty="0" smtClean="0"/>
              <a:t>among organisms at different scales of organization. Since ecology refers to any form of biodiversity, ecologists research everything from tiny bacteria's role in nutrient recycling to the effects of tropical rainforest on the Earth's atmosphere. The discipline of ecology emerged from the natural sciences in the late 19th century.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solidFill>
                  <a:schemeClr val="accent2"/>
                </a:solidFill>
              </a:rPr>
              <a:t>Environmental Sustainability</a:t>
            </a:r>
            <a:endParaRPr lang="en-US" dirty="0"/>
          </a:p>
        </p:txBody>
      </p:sp>
      <p:sp>
        <p:nvSpPr>
          <p:cNvPr id="3" name="Content Placeholder 2"/>
          <p:cNvSpPr>
            <a:spLocks noGrp="1"/>
          </p:cNvSpPr>
          <p:nvPr>
            <p:ph idx="1"/>
          </p:nvPr>
        </p:nvSpPr>
        <p:spPr/>
        <p:txBody>
          <a:bodyPr/>
          <a:lstStyle/>
          <a:p>
            <a:pPr algn="just"/>
            <a:r>
              <a:rPr lang="en-US" sz="2400" dirty="0" smtClean="0">
                <a:solidFill>
                  <a:schemeClr val="accent2"/>
                </a:solidFill>
              </a:rPr>
              <a:t>Environmental Sustainability – the ability of the environment to function indefinitely without going into a decline from the stresses imposed by human society on natural systems (soil, water, air) that maintain life.</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76400"/>
          </a:xfrm>
        </p:spPr>
        <p:txBody>
          <a:bodyPr>
            <a:normAutofit/>
          </a:bodyPr>
          <a:lstStyle/>
          <a:p>
            <a:r>
              <a:rPr lang="en-US" sz="2400" b="1" dirty="0" smtClean="0"/>
              <a:t>Air pollution</a:t>
            </a:r>
            <a:r>
              <a:rPr lang="en-US" sz="2400" dirty="0" smtClean="0"/>
              <a:t> occurs when harmful or excessive quantities of substances including </a:t>
            </a:r>
            <a:r>
              <a:rPr lang="en-US" sz="2400" dirty="0" smtClean="0"/>
              <a:t>gases</a:t>
            </a:r>
            <a:r>
              <a:rPr lang="en-US" sz="2400" dirty="0" smtClean="0"/>
              <a:t>, particulates, and </a:t>
            </a:r>
            <a:r>
              <a:rPr lang="en-US" sz="2400" dirty="0" smtClean="0"/>
              <a:t>biological molecules are introduced into Earth's atmosphere</a:t>
            </a:r>
            <a:endParaRPr lang="en-US" sz="2400" dirty="0"/>
          </a:p>
        </p:txBody>
      </p:sp>
      <p:graphicFrame>
        <p:nvGraphicFramePr>
          <p:cNvPr id="1026" name="Object 2"/>
          <p:cNvGraphicFramePr>
            <a:graphicFrameLocks noChangeAspect="1"/>
          </p:cNvGraphicFramePr>
          <p:nvPr>
            <p:ph idx="1"/>
          </p:nvPr>
        </p:nvGraphicFramePr>
        <p:xfrm>
          <a:off x="1524000" y="2096294"/>
          <a:ext cx="6096000" cy="4067175"/>
        </p:xfrm>
        <a:graphic>
          <a:graphicData uri="http://schemas.openxmlformats.org/presentationml/2006/ole">
            <p:oleObj spid="_x0000_s1026" name="Bitmap Image" r:id="rId3" imgW="6095238" imgH="4067743" progId="Paint.Picture">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277112"/>
          </a:xfrm>
        </p:spPr>
        <p:txBody>
          <a:bodyPr>
            <a:normAutofit fontScale="90000"/>
          </a:bodyPr>
          <a:lstStyle/>
          <a:p>
            <a:r>
              <a:rPr lang="en-US" sz="2700" b="1" dirty="0" smtClean="0"/>
              <a:t>Water pollution</a:t>
            </a:r>
            <a:r>
              <a:rPr lang="en-US" sz="3100" dirty="0" smtClean="0"/>
              <a:t> is </a:t>
            </a:r>
            <a:r>
              <a:rPr lang="en-US" sz="2700" dirty="0" smtClean="0"/>
              <a:t>the </a:t>
            </a:r>
            <a:r>
              <a:rPr lang="en-US" sz="2700" b="1" dirty="0" smtClean="0"/>
              <a:t>contamination</a:t>
            </a:r>
            <a:r>
              <a:rPr lang="en-US" sz="2700" dirty="0" smtClean="0"/>
              <a:t> of </a:t>
            </a:r>
            <a:r>
              <a:rPr lang="en-US" sz="2700" b="1" dirty="0" smtClean="0"/>
              <a:t>water</a:t>
            </a:r>
            <a:r>
              <a:rPr lang="en-US" sz="2700" dirty="0" smtClean="0"/>
              <a:t> bodies, usually as a result of human activities.</a:t>
            </a:r>
            <a:endParaRPr lang="en-US" sz="2700" dirty="0"/>
          </a:p>
        </p:txBody>
      </p:sp>
      <p:pic>
        <p:nvPicPr>
          <p:cNvPr id="4" name="Picture 4" descr="water pollution form chemical plant 18"/>
          <p:cNvPicPr>
            <a:picLocks noGrp="1" noChangeAspect="1" noChangeArrowheads="1"/>
          </p:cNvPicPr>
          <p:nvPr>
            <p:ph idx="1"/>
          </p:nvPr>
        </p:nvPicPr>
        <p:blipFill>
          <a:blip r:embed="rId2"/>
          <a:srcRect/>
          <a:stretch>
            <a:fillRect/>
          </a:stretch>
        </p:blipFill>
        <p:spPr bwMode="auto">
          <a:xfrm>
            <a:off x="1524380" y="2072738"/>
            <a:ext cx="6095239" cy="4114286"/>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99</TotalTime>
  <Words>276</Words>
  <Application>Microsoft Office PowerPoint</Application>
  <PresentationFormat>On-screen Show (4:3)</PresentationFormat>
  <Paragraphs>27</Paragraphs>
  <Slides>12</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Default Theme</vt:lpstr>
      <vt:lpstr>Paintbrush Picture</vt:lpstr>
      <vt:lpstr>Environmental Education</vt:lpstr>
      <vt:lpstr>Slide 2</vt:lpstr>
      <vt:lpstr>Slide 3</vt:lpstr>
      <vt:lpstr>Slide 4</vt:lpstr>
      <vt:lpstr>Slide 5</vt:lpstr>
      <vt:lpstr>Slide 6</vt:lpstr>
      <vt:lpstr>Environmental Sustainability</vt:lpstr>
      <vt:lpstr>Air pollution occurs when harmful or excessive quantities of substances including gases, particulates, and biological molecules are introduced into Earth's atmosphere</vt:lpstr>
      <vt:lpstr>Water pollution is the contamination of water bodies, usually as a result of human activities.</vt:lpstr>
      <vt:lpstr>Slide 10</vt:lpstr>
      <vt:lpstr>Soil Pollution</vt:lpstr>
      <vt:lpstr>Thanks for watching</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Education</dc:title>
  <dc:creator>auto</dc:creator>
  <cp:lastModifiedBy>auto</cp:lastModifiedBy>
  <cp:revision>31</cp:revision>
  <dcterms:created xsi:type="dcterms:W3CDTF">2018-08-10T04:13:50Z</dcterms:created>
  <dcterms:modified xsi:type="dcterms:W3CDTF">2018-08-10T09:34:01Z</dcterms:modified>
</cp:coreProperties>
</file>